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305" r:id="rId4"/>
    <p:sldId id="306" r:id="rId5"/>
    <p:sldId id="276" r:id="rId6"/>
    <p:sldId id="257" r:id="rId7"/>
    <p:sldId id="270" r:id="rId8"/>
    <p:sldId id="278" r:id="rId9"/>
    <p:sldId id="307" r:id="rId10"/>
    <p:sldId id="309" r:id="rId11"/>
    <p:sldId id="316" r:id="rId12"/>
    <p:sldId id="308" r:id="rId13"/>
    <p:sldId id="319" r:id="rId14"/>
    <p:sldId id="281" r:id="rId15"/>
    <p:sldId id="313" r:id="rId16"/>
    <p:sldId id="317" r:id="rId17"/>
    <p:sldId id="320" r:id="rId18"/>
    <p:sldId id="30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23" autoAdjust="0"/>
  </p:normalViewPr>
  <p:slideViewPr>
    <p:cSldViewPr>
      <p:cViewPr varScale="1">
        <p:scale>
          <a:sx n="73" d="100"/>
          <a:sy n="73" d="100"/>
        </p:scale>
        <p:origin x="26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35F97-D481-418A-8904-D15001FDDDA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77299-5B93-49DA-84BB-4E1C2146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5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7299-5B93-49DA-84BB-4E1C2146E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4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7299-5B93-49DA-84BB-4E1C2146E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8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7299-5B93-49DA-84BB-4E1C2146E9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8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7299-5B93-49DA-84BB-4E1C2146E9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08992-427F-4020-81EA-B2FF386645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3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7299-5B93-49DA-84BB-4E1C2146E9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5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77299-5B93-49DA-84BB-4E1C2146E9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2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2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69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68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68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0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552"/>
            <a:ext cx="7772400" cy="914400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200400"/>
            <a:ext cx="6400800" cy="175564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60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17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194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80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34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4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27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Trebuchet MS" pitchFamily="34" charset="0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anose="020B0603020202020204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anose="020B0603020202020204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anose="020B0603020202020204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anose="020B0603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anose="020B0603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anose="020B0603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anose="020B0603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anose="020B0603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Trebuchet MS" pitchFamily="34" charset="0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Trebuchet MS" pitchFamily="34" charset="0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Trebuchet MS" pitchFamily="34" charset="0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Trebuchet MS" pitchFamily="34" charset="0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Trebuchet MS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benefitinsigh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munitycommons.org/" TargetMode="External"/><Relationship Id="rId5" Type="http://schemas.openxmlformats.org/officeDocument/2006/relationships/hyperlink" Target="https://www.chausa.org/communitybenefit/community-benefit" TargetMode="External"/><Relationship Id="rId4" Type="http://schemas.openxmlformats.org/officeDocument/2006/relationships/hyperlink" Target="https://www.communitycatalyst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Katharine.hill-johnson@franciscanallianc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/url?sa=i&amp;rct=j&amp;q=&amp;esrc=s&amp;source=images&amp;cd=&amp;cad=rja&amp;uact=8&amp;ved=0ahUKEwjguefDvvzVAhVI6YMKHa2EA2UQjRwIBw&amp;url=https://www.glassdoor.com/Photos/Franciscan-Health-Office-Photos-IMG1136432.htm&amp;psig=AFQjCNGSgkjv99ip5O6W37e3XMP6_FJCiw&amp;ust=1504097644475982" TargetMode="Externa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917575"/>
          </a:xfrm>
        </p:spPr>
        <p:txBody>
          <a:bodyPr/>
          <a:lstStyle/>
          <a:p>
            <a:pPr eaLnBrk="1" hangingPunct="1"/>
            <a:br>
              <a:rPr lang="en-US" altLang="en-US" sz="5400" dirty="0"/>
            </a:br>
            <a:br>
              <a:rPr lang="en-US" altLang="en-US" sz="5400" dirty="0"/>
            </a:br>
            <a:br>
              <a:rPr lang="en-US" altLang="en-US" sz="5400" dirty="0"/>
            </a:br>
            <a:br>
              <a:rPr lang="en-US" altLang="en-US" sz="5400" dirty="0"/>
            </a:br>
            <a:br>
              <a:rPr lang="en-US" altLang="en-US" sz="5400" dirty="0"/>
            </a:br>
            <a:r>
              <a:rPr lang="en-US" altLang="en-US" sz="5400" dirty="0"/>
              <a:t>Initiating Hospital Community Benefit Partnerships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agr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26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6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 Health Needs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Hospitals must:</a:t>
            </a:r>
          </a:p>
          <a:p>
            <a:r>
              <a:rPr lang="en-US" sz="2400" dirty="0"/>
              <a:t>Define community</a:t>
            </a:r>
          </a:p>
          <a:p>
            <a:r>
              <a:rPr lang="en-US" sz="2400" dirty="0"/>
              <a:t>Gather public, stakeholder, and expert data</a:t>
            </a:r>
          </a:p>
          <a:p>
            <a:r>
              <a:rPr lang="en-US" sz="2400" dirty="0"/>
              <a:t>Not excluded populations for ease</a:t>
            </a:r>
          </a:p>
          <a:p>
            <a:r>
              <a:rPr lang="en-US" sz="2400" dirty="0"/>
              <a:t>Post reports publically</a:t>
            </a:r>
          </a:p>
          <a:p>
            <a:r>
              <a:rPr lang="en-US" sz="2400" dirty="0"/>
              <a:t>Identify location in 990</a:t>
            </a:r>
          </a:p>
          <a:p>
            <a:r>
              <a:rPr lang="en-US" sz="2400" dirty="0"/>
              <a:t>Include action plan (Community Health Improvement Plan)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3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Types of Programs ‘Count’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Community benefits are programs or activities that promote health and healing in response to identified community needs and meet at least one of these community benefit objectives: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Improve access to healthcare services. </a:t>
            </a:r>
            <a:r>
              <a:rPr lang="en-US" sz="2400" i="1" dirty="0"/>
              <a:t>(Majority of funds)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Enhance the health of the community. </a:t>
            </a:r>
            <a:r>
              <a:rPr lang="en-US" sz="2400" i="1" dirty="0"/>
              <a:t>(6%)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Advance medical or healthcare knowledge. </a:t>
            </a:r>
            <a:r>
              <a:rPr lang="en-US" sz="2400" i="1" dirty="0"/>
              <a:t>(23% education, 15% research)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Relieve or reduce the burden of government or other community efforts.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271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1"/>
            <a:ext cx="82296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5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Catholic Health Association</a:t>
            </a:r>
            <a:br>
              <a:rPr lang="en-US" altLang="en-US" sz="3200" dirty="0"/>
            </a:br>
            <a:r>
              <a:rPr lang="en-US" altLang="en-US" sz="3200" dirty="0"/>
              <a:t>Guiding Principles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Those who </a:t>
            </a:r>
            <a:r>
              <a:rPr lang="en-US" altLang="en-US" sz="2000" u="sng" dirty="0"/>
              <a:t>live at the margins of our society</a:t>
            </a:r>
            <a:r>
              <a:rPr lang="en-US" altLang="en-US" sz="2000" dirty="0"/>
              <a:t> have a priority for services. </a:t>
            </a:r>
          </a:p>
          <a:p>
            <a:r>
              <a:rPr lang="en-US" altLang="en-US" sz="2000" dirty="0"/>
              <a:t>Not-for-profit health care has a </a:t>
            </a:r>
            <a:r>
              <a:rPr lang="en-US" altLang="en-US" sz="2000" u="sng" dirty="0"/>
              <a:t>responsibility to work toward improved health</a:t>
            </a:r>
            <a:r>
              <a:rPr lang="en-US" altLang="en-US" sz="2000" dirty="0"/>
              <a:t> in the communities they serve. </a:t>
            </a:r>
          </a:p>
          <a:p>
            <a:r>
              <a:rPr lang="en-US" altLang="en-US" sz="2000" dirty="0"/>
              <a:t>Health care facilities should </a:t>
            </a:r>
            <a:r>
              <a:rPr lang="en-US" altLang="en-US" sz="2000" u="sng" dirty="0"/>
              <a:t>actively involve community </a:t>
            </a:r>
            <a:r>
              <a:rPr lang="en-US" altLang="en-US" sz="2000" dirty="0"/>
              <a:t>members, organizations and agencies programs. </a:t>
            </a:r>
          </a:p>
          <a:p>
            <a:r>
              <a:rPr lang="en-US" altLang="en-US" sz="2000" dirty="0"/>
              <a:t>Health care organizations must </a:t>
            </a:r>
            <a:r>
              <a:rPr lang="en-US" altLang="en-US" sz="2000" u="sng" dirty="0"/>
              <a:t>demonstrate the value </a:t>
            </a:r>
            <a:r>
              <a:rPr lang="en-US" altLang="en-US" sz="2000" dirty="0"/>
              <a:t>of their community service.</a:t>
            </a:r>
          </a:p>
          <a:p>
            <a:r>
              <a:rPr lang="en-US" altLang="en-US" sz="2000" dirty="0"/>
              <a:t>Community benefit </a:t>
            </a:r>
            <a:r>
              <a:rPr lang="en-US" altLang="en-US" sz="2000" u="sng" dirty="0"/>
              <a:t>programs must be integrated</a:t>
            </a:r>
            <a:r>
              <a:rPr lang="en-US" altLang="en-US" sz="2000" dirty="0"/>
              <a:t> throughout the organization.</a:t>
            </a:r>
          </a:p>
          <a:p>
            <a:r>
              <a:rPr lang="en-US" altLang="en-US" sz="2000" u="sng" dirty="0"/>
              <a:t>Leadership commitment </a:t>
            </a:r>
            <a:r>
              <a:rPr lang="en-US" altLang="en-US" sz="2000" dirty="0"/>
              <a:t>is required for successful community benefit programs.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75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1"/>
            <a:ext cx="6447501" cy="809625"/>
          </a:xfrm>
        </p:spPr>
        <p:txBody>
          <a:bodyPr/>
          <a:lstStyle/>
          <a:p>
            <a:r>
              <a:rPr lang="en-US" dirty="0"/>
              <a:t>Community Benefit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581151"/>
            <a:ext cx="6447501" cy="44602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Lack of understanding of the public health system</a:t>
            </a:r>
          </a:p>
          <a:p>
            <a:r>
              <a:rPr lang="en-US" dirty="0"/>
              <a:t>Lack of knowledge in program planning, evaluation </a:t>
            </a:r>
          </a:p>
          <a:p>
            <a:r>
              <a:rPr lang="en-US" dirty="0"/>
              <a:t>Small allocated funds (3.5%-10%, 5% mean)</a:t>
            </a:r>
          </a:p>
          <a:p>
            <a:r>
              <a:rPr lang="en-US" dirty="0"/>
              <a:t>Unstable internal and external environments</a:t>
            </a:r>
          </a:p>
          <a:p>
            <a:r>
              <a:rPr lang="en-US" dirty="0"/>
              <a:t>Health care versus public health ‘languages’</a:t>
            </a:r>
          </a:p>
          <a:p>
            <a:r>
              <a:rPr lang="en-US" dirty="0"/>
              <a:t>Bad debt </a:t>
            </a:r>
            <a:r>
              <a:rPr lang="en-US" dirty="0" err="1"/>
              <a:t>vs</a:t>
            </a:r>
            <a:r>
              <a:rPr lang="en-US" dirty="0"/>
              <a:t> charitable care future</a:t>
            </a:r>
          </a:p>
          <a:p>
            <a:r>
              <a:rPr lang="en-US" dirty="0"/>
              <a:t>Research restrictions future</a:t>
            </a:r>
          </a:p>
          <a:p>
            <a:r>
              <a:rPr lang="en-US" dirty="0"/>
              <a:t>Scope of service (joint ventures, Accountable Care Organizations,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11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Navigate Assessments?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/>
          <a:lstStyle/>
          <a:p>
            <a:r>
              <a:rPr lang="en-US" sz="2400" dirty="0"/>
              <a:t>Go to the hospital website for ‘CHNA,’ ‘CHIP,’ and reports</a:t>
            </a:r>
          </a:p>
          <a:p>
            <a:r>
              <a:rPr lang="en-US" sz="2400" dirty="0"/>
              <a:t>Look through report for name of staff or department (community benefit, community relations, community health, about us, marketing, outreach, mission, </a:t>
            </a:r>
            <a:r>
              <a:rPr lang="en-US" sz="2400" dirty="0" err="1"/>
              <a:t>etc</a:t>
            </a:r>
            <a:r>
              <a:rPr lang="en-US" sz="2400" dirty="0"/>
              <a:t>), priorities, key findings, partners, funding, and other information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Information on outside database sites are generally dated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5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2010-2014 partial tax data: </a:t>
            </a:r>
            <a:r>
              <a:rPr lang="en-US" sz="2400" dirty="0">
                <a:hlinkClick r:id="rId3"/>
              </a:rPr>
              <a:t>http://communitybenefitinsight.org/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Information about community benefit and health:  </a:t>
            </a:r>
            <a:r>
              <a:rPr lang="en-US" sz="2400" dirty="0">
                <a:hlinkClick r:id="rId4"/>
              </a:rPr>
              <a:t>https://www.communitycatalyst.org/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Community benefit guidance:  </a:t>
            </a:r>
            <a:r>
              <a:rPr lang="en-US" sz="2400" dirty="0">
                <a:hlinkClick r:id="rId5"/>
              </a:rPr>
              <a:t>https://www.chausa.org/communitybenefit/community-benefit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Build your own assessment:  </a:t>
            </a:r>
            <a:r>
              <a:rPr lang="en-US" sz="2400" dirty="0">
                <a:hlinkClick r:id="rId6"/>
              </a:rPr>
              <a:t>https://www.communitycommons.org/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954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white"/>
                </a:solidFill>
              </a:rPr>
              <a:t>Define the community benefit regulation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white"/>
                </a:solidFill>
              </a:rPr>
              <a:t>Examine the components of a Community Health Needs Assessment (CHNA) and Community Health Improvement Plan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white"/>
                </a:solidFill>
              </a:rPr>
              <a:t>Explore opportunities to engage hospitals in community health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3137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45720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Kate Hill-Johnson, MA</a:t>
            </a:r>
          </a:p>
          <a:p>
            <a:pPr marL="0" indent="0">
              <a:buNone/>
            </a:pPr>
            <a:r>
              <a:rPr lang="en-US" sz="1400" dirty="0"/>
              <a:t>Admin. Director of Community Health Improvement</a:t>
            </a:r>
          </a:p>
          <a:p>
            <a:pPr marL="0" indent="0">
              <a:buNone/>
            </a:pPr>
            <a:r>
              <a:rPr lang="en-US" sz="1400" dirty="0"/>
              <a:t>Post-Acute Care and Compliance Division</a:t>
            </a:r>
          </a:p>
          <a:p>
            <a:pPr marL="0" indent="0">
              <a:buNone/>
            </a:pPr>
            <a:r>
              <a:rPr lang="en-US" sz="1400" dirty="0"/>
              <a:t>Franciscan Health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Katharine.hill-johnson@franciscanalliance.org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(317) 294-5201 cell</a:t>
            </a:r>
          </a:p>
          <a:p>
            <a:pPr marL="0" indent="0">
              <a:buNone/>
            </a:pPr>
            <a:r>
              <a:rPr lang="en-US" sz="1400" dirty="0"/>
              <a:t>(317) 528-3296 office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99502"/>
            <a:ext cx="2209800" cy="24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4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Franciscan Health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124200" cy="39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2628900" cy="392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41669"/>
            <a:ext cx="2590800" cy="21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9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 Hospitals Today*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1371600"/>
            <a:ext cx="4548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67959"/>
            <a:ext cx="4752974" cy="24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95" y="1196259"/>
            <a:ext cx="42576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Image result for franciscan health Munster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51860" cy="229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28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Objectives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Define the community benefit regulation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Examine the components of a Community Health Needs Assessment (CHNA) and Community Health Improvement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Explore opportunities to engage hospitals in community health 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4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The IRS Regulation—Why?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451611"/>
            <a:ext cx="5127171" cy="418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1143000"/>
          </a:xfrm>
        </p:spPr>
        <p:txBody>
          <a:bodyPr/>
          <a:lstStyle/>
          <a:p>
            <a:r>
              <a:rPr lang="en-US" sz="3200" dirty="0"/>
              <a:t>Regulation Review </a:t>
            </a:r>
            <a:br>
              <a:rPr lang="en-US" sz="3200" dirty="0"/>
            </a:br>
            <a:r>
              <a:rPr lang="en-US" sz="3200" dirty="0"/>
              <a:t>(Federal and Some States)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r>
              <a:rPr lang="en-US" sz="2400" dirty="0"/>
              <a:t>Community Health Needs Assessment </a:t>
            </a:r>
            <a:r>
              <a:rPr lang="en-US" sz="2400" b="1" u="sng" dirty="0"/>
              <a:t>(CHNA)</a:t>
            </a:r>
          </a:p>
          <a:p>
            <a:r>
              <a:rPr lang="en-US" sz="2400" dirty="0"/>
              <a:t>Community Health Improvement Plan </a:t>
            </a:r>
            <a:r>
              <a:rPr lang="en-US" sz="2400" b="1" u="sng" dirty="0"/>
              <a:t>(CHIP)</a:t>
            </a:r>
          </a:p>
          <a:p>
            <a:r>
              <a:rPr lang="en-US" sz="2400" dirty="0"/>
              <a:t>Annual reporting/tracking </a:t>
            </a:r>
            <a:r>
              <a:rPr lang="en-US" sz="2400" dirty="0">
                <a:sym typeface="Wingdings" panose="05000000000000000000" pitchFamily="2" charset="2"/>
              </a:rPr>
              <a:t>I-990</a:t>
            </a:r>
            <a:endParaRPr lang="en-US" sz="2400" dirty="0"/>
          </a:p>
          <a:p>
            <a:r>
              <a:rPr lang="en-US" sz="2400" dirty="0"/>
              <a:t>Partnerships are vital, especially with public health agencies and healthy community coalitions</a:t>
            </a:r>
          </a:p>
          <a:p>
            <a:r>
              <a:rPr lang="en-US" sz="2400" dirty="0"/>
              <a:t>Evaluation and outcomes should be reported</a:t>
            </a:r>
          </a:p>
          <a:p>
            <a:r>
              <a:rPr lang="en-US" sz="2400" dirty="0"/>
              <a:t>All items publically available (accountability and transparency)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Consequences:  Loss of non-profit status, fine of up to $50,000 per day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971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848600" cy="606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27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0"/>
            <a:ext cx="7843837" cy="60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418836"/>
      </p:ext>
    </p:extLst>
  </p:cSld>
  <p:clrMapOvr>
    <a:masterClrMapping/>
  </p:clrMapOvr>
</p:sld>
</file>

<file path=ppt/theme/theme1.xml><?xml version="1.0" encoding="utf-8"?>
<a:theme xmlns:a="http://schemas.openxmlformats.org/drawingml/2006/main" name="Franciscan_Dark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nciscan_DarkTemplate.pot [Compatibility Mode]" id="{B0CC61C1-FD96-4B58-B7B7-87EE06F28469}" vid="{53B7F37E-3A8B-4224-A963-29C009FA05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Franciscan_DarkTemplate</Template>
  <TotalTime>508</TotalTime>
  <Words>580</Words>
  <Application>Microsoft Office PowerPoint</Application>
  <PresentationFormat>On-screen Show (4:3)</PresentationFormat>
  <Paragraphs>81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Calibri</vt:lpstr>
      <vt:lpstr>Trebuchet MS</vt:lpstr>
      <vt:lpstr>Wingdings</vt:lpstr>
      <vt:lpstr>Franciscan_DarkTemplate</vt:lpstr>
      <vt:lpstr>     Initiating Hospital Community Benefit Partnerships</vt:lpstr>
      <vt:lpstr>Introductions</vt:lpstr>
      <vt:lpstr>Franciscan Health</vt:lpstr>
      <vt:lpstr>14 Hospitals Today*</vt:lpstr>
      <vt:lpstr>Objectives </vt:lpstr>
      <vt:lpstr>The IRS Regulation—Why?</vt:lpstr>
      <vt:lpstr>Regulation Review  (Federal and Some States)</vt:lpstr>
      <vt:lpstr>PowerPoint Presentation</vt:lpstr>
      <vt:lpstr>PowerPoint Presentation</vt:lpstr>
      <vt:lpstr>PowerPoint Presentation</vt:lpstr>
      <vt:lpstr>Community  Health Needs Assessments</vt:lpstr>
      <vt:lpstr>What Types of Programs ‘Count’</vt:lpstr>
      <vt:lpstr>PowerPoint Presentation</vt:lpstr>
      <vt:lpstr>Catholic Health Association Guiding Principles</vt:lpstr>
      <vt:lpstr>Community Benefit Issues</vt:lpstr>
      <vt:lpstr>How Do You Navigate Assessments?</vt:lpstr>
      <vt:lpstr>Resources</vt:lpstr>
      <vt:lpstr>Summary</vt:lpstr>
    </vt:vector>
  </TitlesOfParts>
  <Company>Franciscan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Benefit</dc:title>
  <dc:creator>FAIS</dc:creator>
  <cp:lastModifiedBy>naceda</cp:lastModifiedBy>
  <cp:revision>48</cp:revision>
  <dcterms:created xsi:type="dcterms:W3CDTF">2016-07-07T14:33:58Z</dcterms:created>
  <dcterms:modified xsi:type="dcterms:W3CDTF">2018-03-20T15:33:23Z</dcterms:modified>
</cp:coreProperties>
</file>