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3" r:id="rId5"/>
    <p:sldId id="262" r:id="rId6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93" d="100"/>
          <a:sy n="93" d="100"/>
        </p:scale>
        <p:origin x="96" y="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746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746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746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699500" y="0"/>
            <a:ext cx="7550150" cy="914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0519" y="2631801"/>
            <a:ext cx="15554960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94221" y="2840537"/>
            <a:ext cx="11667556" cy="4637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" y="6527599"/>
            <a:ext cx="16243300" cy="2743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32150" y="490994"/>
            <a:ext cx="12411188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4800" spc="145" dirty="0">
                <a:solidFill>
                  <a:schemeClr val="accent1">
                    <a:lumMod val="75000"/>
                  </a:schemeClr>
                </a:solidFill>
              </a:rPr>
              <a:t>Federal resources for community development</a:t>
            </a:r>
            <a:endParaRPr sz="4800" spc="18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2769" y="2492511"/>
            <a:ext cx="14410690" cy="5655175"/>
          </a:xfrm>
          <a:custGeom>
            <a:avLst/>
            <a:gdLst/>
            <a:ahLst/>
            <a:cxnLst/>
            <a:rect l="l" t="t" r="r" b="b"/>
            <a:pathLst>
              <a:path w="14410690" h="4223384">
                <a:moveTo>
                  <a:pt x="0" y="4222953"/>
                </a:moveTo>
                <a:lnTo>
                  <a:pt x="14410461" y="4222953"/>
                </a:lnTo>
                <a:lnTo>
                  <a:pt x="14410461" y="0"/>
                </a:lnTo>
                <a:lnTo>
                  <a:pt x="0" y="0"/>
                </a:lnTo>
                <a:lnTo>
                  <a:pt x="0" y="4222953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5360" y="3301805"/>
            <a:ext cx="33528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800" y="4350207"/>
                </a:lnTo>
                <a:lnTo>
                  <a:pt x="3352800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6032" y="3301804"/>
            <a:ext cx="35527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799" y="4350207"/>
                </a:lnTo>
                <a:lnTo>
                  <a:pt x="3352799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93683" y="3301804"/>
            <a:ext cx="33528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800" y="4350207"/>
                </a:lnTo>
                <a:lnTo>
                  <a:pt x="3352800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277838" y="3301804"/>
            <a:ext cx="33528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800" y="4350207"/>
                </a:lnTo>
                <a:lnTo>
                  <a:pt x="3352800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32150" y="1981200"/>
            <a:ext cx="2070100" cy="0"/>
          </a:xfrm>
          <a:custGeom>
            <a:avLst/>
            <a:gdLst/>
            <a:ahLst/>
            <a:cxnLst/>
            <a:rect l="l" t="t" r="r" b="b"/>
            <a:pathLst>
              <a:path w="2070100">
                <a:moveTo>
                  <a:pt x="0" y="0"/>
                </a:moveTo>
                <a:lnTo>
                  <a:pt x="2069477" y="0"/>
                </a:lnTo>
              </a:path>
            </a:pathLst>
          </a:custGeom>
          <a:ln w="12700">
            <a:solidFill>
              <a:srgbClr val="65C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371B10BE-DE38-4502-B420-3462473C6662}"/>
              </a:ext>
            </a:extLst>
          </p:cNvPr>
          <p:cNvSpPr txBox="1"/>
          <p:nvPr/>
        </p:nvSpPr>
        <p:spPr>
          <a:xfrm>
            <a:off x="835954" y="4035037"/>
            <a:ext cx="2786562" cy="4818627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Housing and Urban Development (HUD)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US Dept of Agriculture (USDA)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Treasury Department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Health and Human Services (HHS)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Small Business Administration (SBA)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Economic Development Agency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Nat’l Endowment for the Arts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2BD48-A213-44EB-A411-64106E8913CF}"/>
              </a:ext>
            </a:extLst>
          </p:cNvPr>
          <p:cNvSpPr txBox="1"/>
          <p:nvPr/>
        </p:nvSpPr>
        <p:spPr>
          <a:xfrm>
            <a:off x="4509515" y="3881107"/>
            <a:ext cx="3352800" cy="2471831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Low Income Housing Tax Credit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New Markets Tax Credit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Historic Preservation Tax Credit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Opportunity Zones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958B32AD-2EBE-4608-B5F4-8AA73C958163}"/>
              </a:ext>
            </a:extLst>
          </p:cNvPr>
          <p:cNvSpPr txBox="1"/>
          <p:nvPr/>
        </p:nvSpPr>
        <p:spPr>
          <a:xfrm>
            <a:off x="8725149" y="4041448"/>
            <a:ext cx="2689866" cy="209993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Banks (CRA)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National philanthropy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Federal Reserve System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A30FA152-4984-40A4-91D0-4806033E81AB}"/>
              </a:ext>
            </a:extLst>
          </p:cNvPr>
          <p:cNvSpPr txBox="1">
            <a:spLocks/>
          </p:cNvSpPr>
          <p:nvPr/>
        </p:nvSpPr>
        <p:spPr>
          <a:xfrm>
            <a:off x="835954" y="3456242"/>
            <a:ext cx="30336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>
              <a:spcBef>
                <a:spcPts val="100"/>
              </a:spcBef>
            </a:pPr>
            <a:r>
              <a:rPr lang="en-US" sz="2000" kern="0" spc="145" dirty="0">
                <a:solidFill>
                  <a:schemeClr val="accent1">
                    <a:lumMod val="75000"/>
                  </a:schemeClr>
                </a:solidFill>
              </a:rPr>
              <a:t>Appropriated Funds</a:t>
            </a:r>
            <a:endParaRPr lang="en-US" sz="2000" kern="0" spc="18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CACB2C71-AFC1-4ABD-8163-C8F339336A07}"/>
              </a:ext>
            </a:extLst>
          </p:cNvPr>
          <p:cNvSpPr txBox="1">
            <a:spLocks/>
          </p:cNvSpPr>
          <p:nvPr/>
        </p:nvSpPr>
        <p:spPr>
          <a:xfrm>
            <a:off x="4675567" y="3431155"/>
            <a:ext cx="30336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 algn="ctr">
              <a:spcBef>
                <a:spcPts val="100"/>
              </a:spcBef>
            </a:pPr>
            <a:r>
              <a:rPr lang="en-US" sz="2000" kern="0" spc="145" dirty="0">
                <a:solidFill>
                  <a:schemeClr val="accent1">
                    <a:lumMod val="75000"/>
                  </a:schemeClr>
                </a:solidFill>
              </a:rPr>
              <a:t>Tax Credits</a:t>
            </a:r>
            <a:endParaRPr lang="en-US" sz="2000" kern="0" spc="18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2CF37CBE-3AEC-492A-8567-B9588FE969E7}"/>
              </a:ext>
            </a:extLst>
          </p:cNvPr>
          <p:cNvSpPr txBox="1">
            <a:spLocks/>
          </p:cNvSpPr>
          <p:nvPr/>
        </p:nvSpPr>
        <p:spPr>
          <a:xfrm>
            <a:off x="8553267" y="3526486"/>
            <a:ext cx="30336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 algn="ctr">
              <a:spcBef>
                <a:spcPts val="100"/>
              </a:spcBef>
            </a:pPr>
            <a:r>
              <a:rPr lang="en-US" sz="2000" kern="0" spc="145" dirty="0">
                <a:solidFill>
                  <a:schemeClr val="accent1">
                    <a:lumMod val="75000"/>
                  </a:schemeClr>
                </a:solidFill>
              </a:rPr>
              <a:t>Institutional</a:t>
            </a:r>
            <a:endParaRPr lang="en-US" sz="2000" kern="0" spc="18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E79BE6FF-3D1C-4496-A2AA-FF1BA81B74BA}"/>
              </a:ext>
            </a:extLst>
          </p:cNvPr>
          <p:cNvSpPr txBox="1">
            <a:spLocks/>
          </p:cNvSpPr>
          <p:nvPr/>
        </p:nvSpPr>
        <p:spPr>
          <a:xfrm>
            <a:off x="12467374" y="3565682"/>
            <a:ext cx="30336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 algn="ctr">
              <a:spcBef>
                <a:spcPts val="100"/>
              </a:spcBef>
            </a:pPr>
            <a:r>
              <a:rPr lang="en-US" sz="2000" kern="0" spc="145" dirty="0">
                <a:solidFill>
                  <a:schemeClr val="accent1">
                    <a:lumMod val="75000"/>
                  </a:schemeClr>
                </a:solidFill>
              </a:rPr>
              <a:t>Health Sector</a:t>
            </a:r>
            <a:endParaRPr lang="en-US" sz="2000" kern="0" spc="18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B9C0D650-9F41-429D-8667-F96BF5EFA35F}"/>
              </a:ext>
            </a:extLst>
          </p:cNvPr>
          <p:cNvSpPr txBox="1"/>
          <p:nvPr/>
        </p:nvSpPr>
        <p:spPr>
          <a:xfrm>
            <a:off x="12609305" y="4132018"/>
            <a:ext cx="2689866" cy="2779607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Hospitals, Catholic in particular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Medicaid Waivers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Wrap around services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Insurance companies/payors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Georgia"/>
              <a:cs typeface="Georgi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91DB26-0CEC-3B42-ADEB-F0F5CFBC9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10" y="490328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0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" y="6527599"/>
            <a:ext cx="1624330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9450" y="838200"/>
            <a:ext cx="711073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4800" spc="145" dirty="0"/>
              <a:t>State Funding</a:t>
            </a:r>
            <a:endParaRPr sz="4800" spc="180" dirty="0"/>
          </a:p>
        </p:txBody>
      </p:sp>
      <p:sp>
        <p:nvSpPr>
          <p:cNvPr id="5" name="object 5"/>
          <p:cNvSpPr/>
          <p:nvPr/>
        </p:nvSpPr>
        <p:spPr>
          <a:xfrm>
            <a:off x="922769" y="2492511"/>
            <a:ext cx="14410690" cy="5655175"/>
          </a:xfrm>
          <a:custGeom>
            <a:avLst/>
            <a:gdLst/>
            <a:ahLst/>
            <a:cxnLst/>
            <a:rect l="l" t="t" r="r" b="b"/>
            <a:pathLst>
              <a:path w="14410690" h="4223384">
                <a:moveTo>
                  <a:pt x="0" y="4222953"/>
                </a:moveTo>
                <a:lnTo>
                  <a:pt x="14410461" y="4222953"/>
                </a:lnTo>
                <a:lnTo>
                  <a:pt x="14410461" y="0"/>
                </a:lnTo>
                <a:lnTo>
                  <a:pt x="0" y="0"/>
                </a:lnTo>
                <a:lnTo>
                  <a:pt x="0" y="4222953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5360" y="3301805"/>
            <a:ext cx="33528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800" y="4350207"/>
                </a:lnTo>
                <a:lnTo>
                  <a:pt x="3352800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6032" y="3301804"/>
            <a:ext cx="35527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799" y="4350207"/>
                </a:lnTo>
                <a:lnTo>
                  <a:pt x="3352799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93683" y="3301804"/>
            <a:ext cx="33528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800" y="4350207"/>
                </a:lnTo>
                <a:lnTo>
                  <a:pt x="3352800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277838" y="3301804"/>
            <a:ext cx="3352800" cy="5430081"/>
          </a:xfrm>
          <a:custGeom>
            <a:avLst/>
            <a:gdLst/>
            <a:ahLst/>
            <a:cxnLst/>
            <a:rect l="l" t="t" r="r" b="b"/>
            <a:pathLst>
              <a:path w="3352800" h="4350384">
                <a:moveTo>
                  <a:pt x="0" y="4350207"/>
                </a:moveTo>
                <a:lnTo>
                  <a:pt x="3352800" y="4350207"/>
                </a:lnTo>
                <a:lnTo>
                  <a:pt x="3352800" y="0"/>
                </a:lnTo>
                <a:lnTo>
                  <a:pt x="0" y="0"/>
                </a:lnTo>
                <a:lnTo>
                  <a:pt x="0" y="4350207"/>
                </a:lnTo>
                <a:close/>
              </a:path>
            </a:pathLst>
          </a:custGeom>
          <a:solidFill>
            <a:srgbClr val="E0E1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32150" y="1981200"/>
            <a:ext cx="2070100" cy="0"/>
          </a:xfrm>
          <a:custGeom>
            <a:avLst/>
            <a:gdLst/>
            <a:ahLst/>
            <a:cxnLst/>
            <a:rect l="l" t="t" r="r" b="b"/>
            <a:pathLst>
              <a:path w="2070100">
                <a:moveTo>
                  <a:pt x="0" y="0"/>
                </a:moveTo>
                <a:lnTo>
                  <a:pt x="2069477" y="0"/>
                </a:lnTo>
              </a:path>
            </a:pathLst>
          </a:custGeom>
          <a:ln w="12700">
            <a:solidFill>
              <a:srgbClr val="65C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300" y="114300"/>
            <a:ext cx="2069477" cy="19866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371B10BE-DE38-4502-B420-3462473C6662}"/>
              </a:ext>
            </a:extLst>
          </p:cNvPr>
          <p:cNvSpPr txBox="1"/>
          <p:nvPr/>
        </p:nvSpPr>
        <p:spPr>
          <a:xfrm>
            <a:off x="835954" y="4187322"/>
            <a:ext cx="2786562" cy="740587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Housing development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Housing Rehab</a:t>
            </a: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2BD48-A213-44EB-A411-64106E8913CF}"/>
              </a:ext>
            </a:extLst>
          </p:cNvPr>
          <p:cNvSpPr txBox="1"/>
          <p:nvPr/>
        </p:nvSpPr>
        <p:spPr>
          <a:xfrm>
            <a:off x="4526659" y="4827490"/>
            <a:ext cx="3352800" cy="3510576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Private-Public partnership incentivizing private donors to make a financial contribution to a community development organization or financial institution and in return receive a state tax credit.</a:t>
            </a:r>
          </a:p>
          <a:p>
            <a:pPr marL="295275" indent="-2857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Other states with similar programs: Massachusetts, New Jersey, Florida</a:t>
            </a:r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958B32AD-2EBE-4608-B5F4-8AA73C958163}"/>
              </a:ext>
            </a:extLst>
          </p:cNvPr>
          <p:cNvSpPr txBox="1"/>
          <p:nvPr/>
        </p:nvSpPr>
        <p:spPr>
          <a:xfrm>
            <a:off x="8725149" y="4174835"/>
            <a:ext cx="2689866" cy="2895023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Equity through Social Impact Funds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Funding to support social determinants of health, i.e. housing, workforce development, entrepreneurship, education 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A30FA152-4984-40A4-91D0-4806033E81AB}"/>
              </a:ext>
            </a:extLst>
          </p:cNvPr>
          <p:cNvSpPr txBox="1">
            <a:spLocks/>
          </p:cNvSpPr>
          <p:nvPr/>
        </p:nvSpPr>
        <p:spPr>
          <a:xfrm>
            <a:off x="835954" y="3456242"/>
            <a:ext cx="30336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>
              <a:spcBef>
                <a:spcPts val="100"/>
              </a:spcBef>
            </a:pPr>
            <a:r>
              <a:rPr lang="en-US" sz="2000" kern="0" spc="145" dirty="0"/>
              <a:t>Housing Trust Fund</a:t>
            </a:r>
            <a:endParaRPr lang="en-US" sz="2000" kern="0" spc="180" dirty="0"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CACB2C71-AFC1-4ABD-8163-C8F339336A07}"/>
              </a:ext>
            </a:extLst>
          </p:cNvPr>
          <p:cNvSpPr txBox="1">
            <a:spLocks/>
          </p:cNvSpPr>
          <p:nvPr/>
        </p:nvSpPr>
        <p:spPr>
          <a:xfrm>
            <a:off x="4675567" y="3431155"/>
            <a:ext cx="303363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 algn="ctr">
              <a:spcBef>
                <a:spcPts val="100"/>
              </a:spcBef>
            </a:pPr>
            <a:r>
              <a:rPr lang="en-US" sz="2000" kern="0" spc="145" dirty="0"/>
              <a:t>South Carolina Community Development Tax Credit</a:t>
            </a:r>
            <a:endParaRPr lang="en-US" sz="2000" kern="0" spc="180" dirty="0"/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2CF37CBE-3AEC-492A-8567-B9588FE969E7}"/>
              </a:ext>
            </a:extLst>
          </p:cNvPr>
          <p:cNvSpPr txBox="1">
            <a:spLocks/>
          </p:cNvSpPr>
          <p:nvPr/>
        </p:nvSpPr>
        <p:spPr>
          <a:xfrm>
            <a:off x="8553267" y="3526486"/>
            <a:ext cx="30336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 algn="ctr">
              <a:spcBef>
                <a:spcPts val="100"/>
              </a:spcBef>
            </a:pPr>
            <a:r>
              <a:rPr lang="en-US" sz="2000" kern="0" spc="145" dirty="0"/>
              <a:t>Philanthropy</a:t>
            </a:r>
            <a:endParaRPr lang="en-US" sz="2000" kern="0" spc="180" dirty="0"/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E79BE6FF-3D1C-4496-A2AA-FF1BA81B74BA}"/>
              </a:ext>
            </a:extLst>
          </p:cNvPr>
          <p:cNvSpPr txBox="1">
            <a:spLocks/>
          </p:cNvSpPr>
          <p:nvPr/>
        </p:nvSpPr>
        <p:spPr>
          <a:xfrm>
            <a:off x="12467374" y="3565682"/>
            <a:ext cx="303363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0746D"/>
                </a:solidFill>
                <a:latin typeface="Georgia"/>
                <a:ea typeface="+mj-ea"/>
                <a:cs typeface="Georgia"/>
              </a:defRPr>
            </a:lvl1pPr>
          </a:lstStyle>
          <a:p>
            <a:pPr marL="12700" marR="5080" algn="ctr">
              <a:spcBef>
                <a:spcPts val="100"/>
              </a:spcBef>
            </a:pPr>
            <a:r>
              <a:rPr lang="en-US" sz="2000" kern="0" spc="145" dirty="0"/>
              <a:t>Health Partnerships</a:t>
            </a:r>
            <a:endParaRPr lang="en-US" sz="2000" kern="0" spc="180" dirty="0"/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B9C0D650-9F41-429D-8667-F96BF5EFA35F}"/>
              </a:ext>
            </a:extLst>
          </p:cNvPr>
          <p:cNvSpPr txBox="1"/>
          <p:nvPr/>
        </p:nvSpPr>
        <p:spPr>
          <a:xfrm>
            <a:off x="12609305" y="4219383"/>
            <a:ext cx="2689866" cy="302326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SC Office of Rural Health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Advocacy Alliances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Partnership for community planning</a:t>
            </a:r>
          </a:p>
          <a:p>
            <a:pPr marL="295275" indent="-285750"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Georgia"/>
                <a:cs typeface="Georgia"/>
              </a:rPr>
              <a:t>Champions for broadband expansion in rural areas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5D6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2650A102CE2B4B98C7BBABE1F7A620" ma:contentTypeVersion="13" ma:contentTypeDescription="Create a new document." ma:contentTypeScope="" ma:versionID="12dd7b5d269208aa31df9a9651c77a3f">
  <xsd:schema xmlns:xsd="http://www.w3.org/2001/XMLSchema" xmlns:xs="http://www.w3.org/2001/XMLSchema" xmlns:p="http://schemas.microsoft.com/office/2006/metadata/properties" xmlns:ns3="b0fe5cb3-45e5-4baf-93f4-a38e4cb43a6d" xmlns:ns4="58ca5f34-ed3a-4c4a-84cb-4d1cf0980ed2" targetNamespace="http://schemas.microsoft.com/office/2006/metadata/properties" ma:root="true" ma:fieldsID="746763ffa1be66bcd1e1fa09bb1190d1" ns3:_="" ns4:_="">
    <xsd:import namespace="b0fe5cb3-45e5-4baf-93f4-a38e4cb43a6d"/>
    <xsd:import namespace="58ca5f34-ed3a-4c4a-84cb-4d1cf0980e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e5cb3-45e5-4baf-93f4-a38e4cb43a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a5f34-ed3a-4c4a-84cb-4d1cf0980e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729F21-529E-43BB-85F0-9ACAFB2846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61BA98-8917-42E4-81BF-EE125D82DF5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b0fe5cb3-45e5-4baf-93f4-a38e4cb43a6d"/>
    <ds:schemaRef ds:uri="http://purl.org/dc/elements/1.1/"/>
    <ds:schemaRef ds:uri="http://schemas.microsoft.com/office/2006/metadata/properties"/>
    <ds:schemaRef ds:uri="http://schemas.microsoft.com/office/infopath/2007/PartnerControls"/>
    <ds:schemaRef ds:uri="58ca5f34-ed3a-4c4a-84cb-4d1cf0980e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C77286-6D71-4B13-B402-6C6EDFA91A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e5cb3-45e5-4baf-93f4-a38e4cb43a6d"/>
    <ds:schemaRef ds:uri="58ca5f34-ed3a-4c4a-84cb-4d1cf0980e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187</Words>
  <Application>Microsoft Office PowerPoint</Application>
  <PresentationFormat>Custom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Georgia</vt:lpstr>
      <vt:lpstr>Office Theme</vt:lpstr>
      <vt:lpstr>Federal resources for community development</vt:lpstr>
      <vt:lpstr>State Funding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  C</dc:title>
  <dc:creator>Amber Stewart</dc:creator>
  <cp:lastModifiedBy>Suzanne</cp:lastModifiedBy>
  <cp:revision>10</cp:revision>
  <dcterms:created xsi:type="dcterms:W3CDTF">2020-07-13T23:14:17Z</dcterms:created>
  <dcterms:modified xsi:type="dcterms:W3CDTF">2021-03-08T20:54:14Z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2020-07-13T00:00:00Z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2020-07-13T00:00:00Z</vt:filetime>
  </property>
  <property fmtid="{D5CDD505-2E9C-101B-9397-08002B2CF9AE}" pid="5" name="ContentTypeId">
    <vt:lpwstr>0x010100112650A102CE2B4B98C7BBABE1F7A620</vt:lpwstr>
  </property>
</Properties>
</file>